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5" r:id="rId18"/>
    <p:sldId id="276" r:id="rId19"/>
    <p:sldId id="278" r:id="rId20"/>
    <p:sldId id="279" r:id="rId21"/>
    <p:sldId id="277" r:id="rId2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7"/>
    <p:restoredTop sz="94698"/>
  </p:normalViewPr>
  <p:slideViewPr>
    <p:cSldViewPr>
      <p:cViewPr>
        <p:scale>
          <a:sx n="100" d="100"/>
          <a:sy n="100" d="100"/>
        </p:scale>
        <p:origin x="-1304" y="-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14/02/16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hyperlink" Target="..%5C..%5CBIBLIOTECA%5C7.%20VIDEOS%5CDeporte%20en%20la%20escuela.mp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hyperlink" Target="..%5C..%5CBIBLIOTECA%5C7.%20VIDEOS%5CBuscar%20a%20Dios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..%5C..%5CBIBLIOTECA%5C7.%20VIDEOS%5C-%20Pensamiento%20educativo%20del%20Papa.mp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..%5C..%5CBIBLIOTECA%5C7.%20VIDEOS%5CCambiar%20el%20mundo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9310" y="4842261"/>
            <a:ext cx="48600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Oscar A. P</a:t>
            </a:r>
            <a:r>
              <a:rPr lang="es-E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érez Sayago</a:t>
            </a:r>
            <a:endParaRPr kumimoji="0"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16016" y="3105745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latin typeface="Britannic Bold" charset="0"/>
                <a:ea typeface="Britannic Bold" charset="0"/>
                <a:cs typeface="Britannic Bold" charset="0"/>
              </a:rPr>
              <a:t>ESCUELA CAT</a:t>
            </a:r>
            <a:r>
              <a:rPr lang="es-ES" sz="3600" b="1" dirty="0" smtClean="0">
                <a:latin typeface="Britannic Bold" charset="0"/>
                <a:ea typeface="Britannic Bold" charset="0"/>
                <a:cs typeface="Britannic Bold" charset="0"/>
              </a:rPr>
              <a:t>ÓLICA:</a:t>
            </a:r>
            <a:endParaRPr lang="es-ES_tradnl" sz="3600" b="1" dirty="0" smtClean="0"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r>
              <a:rPr lang="es-ES_tradnl" sz="3600" b="1" dirty="0" smtClean="0">
                <a:latin typeface="Britannic Bold" charset="0"/>
                <a:ea typeface="Britannic Bold" charset="0"/>
                <a:cs typeface="Britannic Bold" charset="0"/>
              </a:rPr>
              <a:t>UNA ESCUELA </a:t>
            </a:r>
          </a:p>
          <a:p>
            <a:pPr algn="ctr"/>
            <a:r>
              <a:rPr lang="es-ES_tradnl" sz="3600" b="1" dirty="0" smtClean="0">
                <a:latin typeface="Britannic Bold" charset="0"/>
                <a:ea typeface="Britannic Bold" charset="0"/>
                <a:cs typeface="Britannic Bold" charset="0"/>
              </a:rPr>
              <a:t>EN EVANGELIZACI</a:t>
            </a:r>
            <a:r>
              <a:rPr lang="es-ES" sz="3600" b="1" dirty="0" smtClean="0">
                <a:latin typeface="Britannic Bold" charset="0"/>
                <a:ea typeface="Britannic Bold" charset="0"/>
                <a:cs typeface="Britannic Bold" charset="0"/>
              </a:rPr>
              <a:t>ÓN</a:t>
            </a:r>
            <a:endParaRPr lang="es-ES_tradnl" sz="3600" b="1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123" y="429865"/>
            <a:ext cx="155777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3. EVANGELIZAR EL ÁMBITO EDUCATIVO EXTRACURRICULAR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35647"/>
            <a:ext cx="730830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4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3. EVANGELIZAR EL ÁMBITO EDUCATIVO EXTRACURRICULAR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5880" y="1563638"/>
            <a:ext cx="783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sz="2100" b="1" dirty="0">
                <a:latin typeface="Candara" charset="0"/>
                <a:ea typeface="Candara" charset="0"/>
                <a:cs typeface="Candara" charset="0"/>
              </a:rPr>
              <a:t>C</a:t>
            </a:r>
            <a:r>
              <a:rPr lang="es-ES_tradnl" sz="2100" b="1" dirty="0" smtClean="0">
                <a:latin typeface="Candara" charset="0"/>
                <a:ea typeface="Candara" charset="0"/>
                <a:cs typeface="Candara" charset="0"/>
              </a:rPr>
              <a:t>onvivencia, participación y resolución de conflictos.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36" y="2052305"/>
            <a:ext cx="4072656" cy="269598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44008" y="2052305"/>
            <a:ext cx="4258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 smtClean="0">
                <a:latin typeface="Candara" charset="0"/>
                <a:ea typeface="Candara" charset="0"/>
                <a:cs typeface="Candara" charset="0"/>
              </a:rPr>
              <a:t>Representa un lugar privilegiado para hacer de la Escuela Católica un mode- lo de convivencia que muestre de      manera experiencial a los estudiantes       que </a:t>
            </a:r>
            <a:r>
              <a:rPr lang="es-ES_tradnl" sz="20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es posible vivir juntos </a:t>
            </a:r>
            <a:r>
              <a:rPr lang="es-ES_tradnl" sz="2000" dirty="0" smtClean="0">
                <a:latin typeface="Candara" charset="0"/>
                <a:ea typeface="Candara" charset="0"/>
                <a:cs typeface="Candara" charset="0"/>
              </a:rPr>
              <a:t>siendo di-   versos y que la comunión a la que es- tamos llamados no es uniformidad ni  la victoria de una diversidad sobre       otra.</a:t>
            </a:r>
            <a:endParaRPr lang="es-ES_tradnl" sz="20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7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3. EVANGELIZAR EL ÁMBITO EDUCATIVO EXTRACURRICULAR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5880" y="1563638"/>
            <a:ext cx="783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sz="2100" b="1" dirty="0"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_tradnl" sz="2100" b="1" dirty="0" smtClean="0">
                <a:latin typeface="Candara" charset="0"/>
                <a:ea typeface="Candara" charset="0"/>
                <a:cs typeface="Candara" charset="0"/>
              </a:rPr>
              <a:t>ducar la dimensi</a:t>
            </a:r>
            <a:r>
              <a:rPr lang="es-ES" sz="2100" b="1" dirty="0" smtClean="0">
                <a:latin typeface="Candara" charset="0"/>
                <a:ea typeface="Candara" charset="0"/>
                <a:cs typeface="Candara" charset="0"/>
              </a:rPr>
              <a:t>ón social</a:t>
            </a:r>
            <a:endParaRPr lang="es-ES_tradnl" sz="2100" b="1" dirty="0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52" y="1979136"/>
            <a:ext cx="4256592" cy="28984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5880" y="1979136"/>
            <a:ext cx="4094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El objetivo de educar la dimensi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ón   social de los estudiantes deberia      plasmarse en la presencia de la </a:t>
            </a:r>
            <a:r>
              <a:rPr lang="es-ES" sz="2000" noProof="1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sen- sibilidad social como un criterio         transversal 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que impregnará todas y cada una de las decisiones del cole- gio católico.</a:t>
            </a:r>
          </a:p>
          <a:p>
            <a:pPr algn="just"/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Apertura de la escuela al necesi-        tado.</a:t>
            </a:r>
            <a:endParaRPr lang="es-ES_tradnl" sz="20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6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3. EVANGELIZAR EL ÁMBITO EDUCATIVO EXTRACURRICULAR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5880" y="1563638"/>
            <a:ext cx="783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sz="2100" b="1" noProof="1" smtClean="0">
                <a:latin typeface="Candara" charset="0"/>
                <a:ea typeface="Candara" charset="0"/>
                <a:cs typeface="Candara" charset="0"/>
              </a:rPr>
              <a:t>Educar la dimensi</a:t>
            </a:r>
            <a:r>
              <a:rPr lang="es-ES" sz="2100" b="1" noProof="1" smtClean="0">
                <a:latin typeface="Candara" charset="0"/>
                <a:ea typeface="Candara" charset="0"/>
                <a:cs typeface="Candara" charset="0"/>
              </a:rPr>
              <a:t>ón estética.</a:t>
            </a:r>
            <a:endParaRPr lang="es-ES_tradnl" sz="2100" b="1" noProof="1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76" y="2063219"/>
            <a:ext cx="5173736" cy="266877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724128" y="1979136"/>
            <a:ext cx="3178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El cultivo del arte en la Es-   cuela Cat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ólica permite ser  </a:t>
            </a:r>
            <a:r>
              <a:rPr lang="es-ES" sz="2000" noProof="1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expresión  vivida y afectiva de la vida 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y de los ideales de la propia escuela.</a:t>
            </a:r>
          </a:p>
          <a:p>
            <a:pPr algn="just"/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Están por ejemplo los festi-vales, los musicales, las ex  posiciones, expresión de vi- vencias  intensas, etc.</a:t>
            </a:r>
            <a:endParaRPr lang="es-ES_tradnl" sz="20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3. EVANGELIZAR EL ÁMBITO EDUCATIVO EXTRACURRICULAR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5880" y="1563638"/>
            <a:ext cx="7838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sz="2100" b="1" dirty="0" smtClean="0">
                <a:latin typeface="Candara" charset="0"/>
                <a:ea typeface="Candara" charset="0"/>
                <a:cs typeface="Candara" charset="0"/>
              </a:rPr>
              <a:t>Dimensi</a:t>
            </a:r>
            <a:r>
              <a:rPr lang="es-ES" sz="2100" b="1" dirty="0" smtClean="0">
                <a:latin typeface="Candara" charset="0"/>
                <a:ea typeface="Candara" charset="0"/>
                <a:cs typeface="Candara" charset="0"/>
              </a:rPr>
              <a:t>ón corporal</a:t>
            </a:r>
            <a:r>
              <a:rPr lang="es-ES_tradnl" sz="2100" b="1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979136"/>
            <a:ext cx="3732560" cy="293279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5880" y="1973401"/>
            <a:ext cx="45981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Los valores de la actividad deportiva liga-dos al esfuerzo, la experiencia del equi-   po, la aceptaci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ón de las reglas, la supera-ción personal, el deseo del éxito y de       conquistar la victoria en el  marco de la    aceptación del otro, constituyen un te-    rreno muy adecuado para la </a:t>
            </a:r>
            <a:r>
              <a:rPr lang="es-ES" sz="2000" noProof="1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transmisión experiencial del proyecto de la escuela    católica.</a:t>
            </a:r>
          </a:p>
          <a:p>
            <a:pPr algn="r"/>
            <a:r>
              <a:rPr lang="es-ES" noProof="1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Deporte en la escuela</a:t>
            </a:r>
            <a:endParaRPr lang="es-ES_tradnl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0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4. LA PASTORAL EDUCATIVA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96" y="1505947"/>
            <a:ext cx="6408711" cy="34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4. LA PASTORAL EDUCATIVA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5880" y="1563638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Entendemos por pastoral en la escuela todo el conjunto de acciones    educativas que tienen como finalidad proponer, educar y                         acompañar  la experiencia religiosa cristiana. 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00" y="2657272"/>
            <a:ext cx="6372200" cy="22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4. LA PASTORAL EDUCATIVA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386" y="1676499"/>
            <a:ext cx="4013438" cy="30572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6380" y="1620068"/>
            <a:ext cx="4382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noProof="1" smtClean="0">
                <a:latin typeface="Candara" charset="0"/>
                <a:ea typeface="Candara" charset="0"/>
                <a:cs typeface="Candara" charset="0"/>
              </a:rPr>
              <a:t>La Escuela Cat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ólica de hoy exige optar por una pastoral más </a:t>
            </a:r>
            <a:r>
              <a:rPr lang="es-ES" sz="2000" noProof="1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kerygmática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         (anuncio que explicación) y </a:t>
            </a:r>
            <a:r>
              <a:rPr lang="es-ES" sz="2000" noProof="1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mistagógi-ca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 (iniciación) que dogmática (conceptos) o moral. </a:t>
            </a:r>
          </a:p>
          <a:p>
            <a:pPr algn="just"/>
            <a:endParaRPr lang="es-ES" sz="20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La primera tarea que se debe plantear una buena acción pastoral es </a:t>
            </a:r>
            <a:r>
              <a:rPr lang="es-ES" sz="2000" noProof="1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constituir una comunidad cristiana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 en torno a la   escuela.</a:t>
            </a:r>
            <a:endParaRPr lang="es-ES_tradnl" sz="2000" noProof="1" smtClean="0"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_tradnl" noProof="1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Buscar a Dios</a:t>
            </a:r>
            <a:endParaRPr lang="es-ES" noProof="1" smtClean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8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4. LA PASTORAL EDUCATIVA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5756" y="1665585"/>
            <a:ext cx="45262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El objetivo pastoral en la escuela tie-ne   cinco 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áreas fundamentales:</a:t>
            </a:r>
          </a:p>
          <a:p>
            <a:pPr marL="457200" indent="-457200" algn="just">
              <a:buAutoNum type="arabicPeriod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El área de interioridad y la ora-    ción.</a:t>
            </a:r>
          </a:p>
          <a:p>
            <a:pPr marL="457200" indent="-457200" algn="just">
              <a:buAutoNum type="arabicPeriod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El área celebrativa.</a:t>
            </a:r>
          </a:p>
          <a:p>
            <a:pPr marL="457200" indent="-457200" algn="just">
              <a:buAutoNum type="arabicPeriod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El área del grupo o comunidad.</a:t>
            </a:r>
          </a:p>
          <a:p>
            <a:pPr marL="457200" indent="-457200" algn="just">
              <a:buAutoNum type="arabicPeriod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El área del servicio.</a:t>
            </a:r>
          </a:p>
          <a:p>
            <a:pPr marL="457200" indent="-457200" algn="just">
              <a:buAutoNum type="arabicPeriod"/>
            </a:pP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El área del carisma.</a:t>
            </a:r>
          </a:p>
          <a:p>
            <a:endParaRPr lang="es-ES_tradnl" sz="20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79662"/>
            <a:ext cx="3826768" cy="29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4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BIBLIOGRAF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ÍA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635646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_tradnl" dirty="0" smtClean="0"/>
              <a:t>Peresson, Mario. A la Escucha del maestro. Bogot</a:t>
            </a:r>
            <a:r>
              <a:rPr lang="es-ES" dirty="0" smtClean="0"/>
              <a:t>á: CIEC, CLAR, PPC, 2012.</a:t>
            </a:r>
          </a:p>
          <a:p>
            <a:pPr marL="285750" indent="-285750" algn="just">
              <a:buFontTx/>
              <a:buChar char="-"/>
            </a:pP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CIEC. Proyecto Educativo – pastoral para la Escuela Católica de América.     Bogotá: Santillana, 2015.</a:t>
            </a:r>
          </a:p>
          <a:p>
            <a:pPr marL="285750" indent="-285750" algn="just">
              <a:buFontTx/>
              <a:buChar char="-"/>
            </a:pPr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Cortes, Javier. La Escuela Católica. Madrid: PPC, 2015.</a:t>
            </a:r>
          </a:p>
          <a:p>
            <a:pPr marL="285750" indent="-285750">
              <a:buFontTx/>
              <a:buChar char="-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156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1. IDENTIDAD DE LA ESCUELA CAT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ÓLICA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466976" y="1606691"/>
            <a:ext cx="4248472" cy="50405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latin typeface="Candara" charset="0"/>
                <a:ea typeface="Candara" charset="0"/>
                <a:cs typeface="Candara" charset="0"/>
              </a:rPr>
              <a:t>UNA ESCUELA EN EVANGELIZACI</a:t>
            </a:r>
            <a:r>
              <a:rPr lang="es-ES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30772" y="2775428"/>
            <a:ext cx="3816424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EVANGELIZACI</a:t>
            </a:r>
            <a:r>
              <a:rPr lang="es-ES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ÓN IMPLÍCITA</a:t>
            </a:r>
            <a:endParaRPr lang="es-ES_tradnl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Flecha abajo 8"/>
          <p:cNvSpPr/>
          <p:nvPr/>
        </p:nvSpPr>
        <p:spPr>
          <a:xfrm>
            <a:off x="5923360" y="2183055"/>
            <a:ext cx="567693" cy="55455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709568" y="2771139"/>
            <a:ext cx="3816424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atin typeface="Candara" charset="0"/>
                <a:ea typeface="Candara" charset="0"/>
                <a:cs typeface="Candara" charset="0"/>
              </a:rPr>
              <a:t>EVANGELIZACI</a:t>
            </a:r>
            <a:r>
              <a:rPr lang="es-ES" dirty="0" smtClean="0">
                <a:latin typeface="Candara" charset="0"/>
                <a:ea typeface="Candara" charset="0"/>
                <a:cs typeface="Candara" charset="0"/>
              </a:rPr>
              <a:t>ÓN EXPLÍCITA</a:t>
            </a: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1" name="Flecha abajo 10"/>
          <p:cNvSpPr/>
          <p:nvPr/>
        </p:nvSpPr>
        <p:spPr>
          <a:xfrm>
            <a:off x="2827016" y="2183055"/>
            <a:ext cx="567693" cy="554553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" name="Flecha abajo 11"/>
          <p:cNvSpPr/>
          <p:nvPr/>
        </p:nvSpPr>
        <p:spPr>
          <a:xfrm>
            <a:off x="2827015" y="3317304"/>
            <a:ext cx="567693" cy="52229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" name="Flecha abajo 12"/>
          <p:cNvSpPr/>
          <p:nvPr/>
        </p:nvSpPr>
        <p:spPr>
          <a:xfrm>
            <a:off x="5923360" y="3317304"/>
            <a:ext cx="567693" cy="52229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78744" y="3877413"/>
            <a:ext cx="4055132" cy="79697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LA FORMACI</a:t>
            </a:r>
            <a:r>
              <a:rPr lang="es-ES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ÓN INTEGRAL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EVANGELIZACIÓN DEL CURRÍCULO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ACTIVIDADES EXTRACURRICULARES</a:t>
            </a:r>
            <a:endParaRPr lang="es-ES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22020" y="3877413"/>
            <a:ext cx="4055132" cy="79697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LA PASTORAL EDUCATIVA</a:t>
            </a:r>
            <a:endParaRPr lang="es-ES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98252"/>
            <a:ext cx="6585752" cy="424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32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LA PERSPECTIVA DE LA FORMACI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INTEGRAL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0" y="1594485"/>
            <a:ext cx="4166120" cy="32104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716016" y="1609070"/>
            <a:ext cx="41868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Una formación integral es aquella </a:t>
            </a:r>
          </a:p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que desarrolla de la mejor manera </a:t>
            </a:r>
          </a:p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posible  todas y cada una de las </a:t>
            </a:r>
          </a:p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dimensiones de la persona.</a:t>
            </a:r>
          </a:p>
          <a:p>
            <a:pPr algn="ctr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Entrar en el proceso de evangeli- zar la  escuela supone contemplar al estudiante como un sujeto        pleno de  dimensiones.</a:t>
            </a:r>
          </a:p>
        </p:txBody>
      </p:sp>
    </p:spTree>
    <p:extLst>
      <p:ext uri="{BB962C8B-B14F-4D97-AF65-F5344CB8AC3E}">
        <p14:creationId xmlns:p14="http://schemas.microsoft.com/office/powerpoint/2010/main" val="111556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LA PERSPECTIVA DE LA FORMACI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INTEGRAL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11218"/>
              </p:ext>
            </p:extLst>
          </p:nvPr>
        </p:nvGraphicFramePr>
        <p:xfrm>
          <a:off x="395536" y="1635646"/>
          <a:ext cx="8496943" cy="2136798"/>
        </p:xfrm>
        <a:graphic>
          <a:graphicData uri="http://schemas.openxmlformats.org/drawingml/2006/table">
            <a:tbl>
              <a:tblPr firstRow="1" firstCol="1" bandRow="1"/>
              <a:tblGrid>
                <a:gridCol w="1197795"/>
                <a:gridCol w="1380973"/>
                <a:gridCol w="2019400"/>
                <a:gridCol w="2016224"/>
                <a:gridCol w="1882551"/>
              </a:tblGrid>
              <a:tr h="582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DIMENSIÓN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ÁMBITO ESPECÍFICO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INTENCIONALIDAD EDUCATIVA DESDE EL PROYECTO CRISTIANO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CLAVES PEDAGÓGICAS Y DIDÁCTICAS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APLICACIÓN AL ÁMBITO </a:t>
                      </a:r>
                      <a:endParaRPr lang="es-CO" sz="900" b="1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CURRICULAR </a:t>
                      </a: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EXTRACURRICULAR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 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7770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RACIONAL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Razonamiento lógico.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Búsqueda sincera de la verdad. Más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ra-cionalidad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que demostrabilidad. Los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lí-mites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la razón para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dar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cuenta de la experiencia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humana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Partir de la pregunta,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establecimiento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proceso de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investigación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rigor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in- telectual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Áreas de Ciencias, Ética, filosofía y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matemáticas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770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CORPORAL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Relación con el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propio      cuerpo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con la vida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cuidado del propio cuerpo como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so- porte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básico del proyecto de vida,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no  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como un fin en sí mismo. El valor de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losplaceres corporales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el tacto.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objetivo no es la competitividad,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sino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aceptación y el mejor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desarrollo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posible.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Educación física, deportes en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gene- ral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psicomotricidad, expresión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cor- poral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867894"/>
            <a:ext cx="7020272" cy="1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LA PERSPECTIVA DE LA FORMACI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INTEGRAL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18920"/>
              </p:ext>
            </p:extLst>
          </p:nvPr>
        </p:nvGraphicFramePr>
        <p:xfrm>
          <a:off x="434108" y="1665585"/>
          <a:ext cx="8468715" cy="3161915"/>
        </p:xfrm>
        <a:graphic>
          <a:graphicData uri="http://schemas.openxmlformats.org/drawingml/2006/table">
            <a:tbl>
              <a:tblPr firstRow="1" firstCol="1" bandRow="1"/>
              <a:tblGrid>
                <a:gridCol w="1185564"/>
                <a:gridCol w="1368152"/>
                <a:gridCol w="2016224"/>
                <a:gridCol w="2016224"/>
                <a:gridCol w="1882551"/>
              </a:tblGrid>
              <a:tr h="665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DIMENSIÓN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ÁMBITO ESPECÍFICO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INTENCIONALIDAD EDUCATIVA DESDE EL PROYECTO CRISTIANO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CLAVES PEDAGÓGICAS Y DIDÁCTICAS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APLICACIÓN AL ÁMBITO </a:t>
                      </a:r>
                      <a:endParaRPr lang="es-CO" sz="900" b="1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CURRICULAR </a:t>
                      </a: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EXTRACURRICULAR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 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998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ÉTICA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bien, el mal, los valores y las virtudes,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concien-cia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moral.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Una escala de valores basada en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dig-nidad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la persona y en el amor como donación.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Educar es un contexto de coherencia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ética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Solución de conflictos.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Metodo-  </a:t>
                      </a:r>
                      <a:r>
                        <a:rPr lang="es-CO" sz="900" baseline="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logía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 análisis de casos.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Aplicación 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del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principio de subsidiariedad.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Planteamiento y práctica de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vivencia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Acción tutorial. Campañas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Educación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social. Ética y filosofía.  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566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ESTÉTICA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gozo de la belleza.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belleza como trascendencia. </a:t>
                      </a:r>
                      <a:endParaRPr lang="es-CO" sz="900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Similitud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fenomenológica de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expe-    riencia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estética con la experiencia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reli-  giosa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Educar en un contexto de belleza.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Pro-poner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objetos de belleza para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provo-    car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experiencia estética.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Áreas artísticas. Opción por unas </a:t>
                      </a:r>
                      <a:endParaRPr lang="es-CO" sz="900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extracurriculares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del ámbito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esté-   tico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833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arte, modo privilegiado de expresión de la experiencia religiosa.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4992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RELACIONAL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Reconocimiento del otro y encuentro.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Llegar a contemplar el (rostro)del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otro.Apertura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 los otros distintos,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espe-      cialmente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 los excluidos.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Aprendizaje cooperativo. Intercambios con contextos socioculturales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diversos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Actividades de tutoría.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VoluntariadoDidácticas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cooperativas en las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áreas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95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LA PERSPECTIVA DE LA FORMACI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INTEGRAL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70329"/>
              </p:ext>
            </p:extLst>
          </p:nvPr>
        </p:nvGraphicFramePr>
        <p:xfrm>
          <a:off x="405880" y="1836253"/>
          <a:ext cx="8496943" cy="2329832"/>
        </p:xfrm>
        <a:graphic>
          <a:graphicData uri="http://schemas.openxmlformats.org/drawingml/2006/table">
            <a:tbl>
              <a:tblPr firstRow="1" firstCol="1" bandRow="1"/>
              <a:tblGrid>
                <a:gridCol w="1197795"/>
                <a:gridCol w="1380973"/>
                <a:gridCol w="2019400"/>
                <a:gridCol w="2016224"/>
                <a:gridCol w="1882551"/>
              </a:tblGrid>
              <a:tr h="499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DIMENSIÓN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ÁMBITO ESPECÍFICO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INTENCIONALIDAD EDUCATIVA DESDE EL PROYECTO CRISTIANO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CLAVES PEDAGÓGICAS Y DIDÁCTICAS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APLICACIÓN AL ÁMBITO </a:t>
                      </a:r>
                      <a:endParaRPr lang="es-CO" sz="900" b="1" dirty="0" smtClean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CURRICULAR </a:t>
                      </a: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Y EXTRACURRICULAR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 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4992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COMUNICATIVA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Silencio, escucha y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pala-    bra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en busca de diálogo.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El valor de la palabra. Coherencia del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ser-hacer-decir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Autenticidad.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escuela como una sociedad civil: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debates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decisiones, participación.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Áreas curriculares del ámbito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comu-nicativo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 Organización de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convi-</a:t>
                      </a:r>
                      <a:r>
                        <a:rPr lang="es-CO" sz="900" baseline="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vencia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5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CREATIVA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Aportación de una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nove-  dad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que satisface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necesi- dades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materiales o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espiri- tuales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persona como ser creador, imagen del Dios creador. Cuidado y desarrollo de la creación, poniendo como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centro  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vida en todas sus manifestaciones.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Metodologías de construcción del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aprendizaje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por parte del alumno. 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Todas las áreas y ámbitos.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creati- vidad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no solo artística, sino ética,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científica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filosófica, etc.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5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AFECTIVA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Emociones, pasiones y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sentimientos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como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afec-  tos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básicos del yo.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La afectividad como lugar donde se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de-ben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arraigar los elementos claves de la vida. La experiencia de la fe como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         experiencia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afectiva (el corazón).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Educación de la inteligencia emocional.</a:t>
                      </a:r>
                      <a:endParaRPr lang="es-ES_tradnl" sz="100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Tutoría. Solución de conflictos,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con- vivencia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ndara" charset="0"/>
                          <a:cs typeface="Candara" charset="0"/>
                        </a:rPr>
                        <a:t>, transversal.</a:t>
                      </a:r>
                      <a:endParaRPr lang="es-ES_tradnl" sz="1000" dirty="0">
                        <a:effectLst/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500029" y="4327203"/>
            <a:ext cx="2308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dirty="0">
                <a:latin typeface="Candara" charset="0"/>
                <a:ea typeface="Candara" charset="0"/>
                <a:cs typeface="Candara" charset="0"/>
                <a:hlinkClick r:id="rId2" action="ppaction://hlinkfile"/>
              </a:rPr>
              <a:t>El Papa y la educaci</a:t>
            </a:r>
            <a:r>
              <a:rPr lang="es-ES" dirty="0">
                <a:latin typeface="Candara" charset="0"/>
                <a:ea typeface="Candara" charset="0"/>
                <a:cs typeface="Candara" charset="0"/>
                <a:hlinkClick r:id="rId2" action="ppaction://hlinkfile"/>
              </a:rPr>
              <a:t>ón</a:t>
            </a: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3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LA PERSPECTIVA DE LA FORMACI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INTEGRAL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06425"/>
              </p:ext>
            </p:extLst>
          </p:nvPr>
        </p:nvGraphicFramePr>
        <p:xfrm>
          <a:off x="405880" y="1688579"/>
          <a:ext cx="8496943" cy="1830583"/>
        </p:xfrm>
        <a:graphic>
          <a:graphicData uri="http://schemas.openxmlformats.org/drawingml/2006/table">
            <a:tbl>
              <a:tblPr firstRow="1" firstCol="1" bandRow="1"/>
              <a:tblGrid>
                <a:gridCol w="1197795"/>
                <a:gridCol w="1380973"/>
                <a:gridCol w="2019400"/>
                <a:gridCol w="2016224"/>
                <a:gridCol w="1882551"/>
              </a:tblGrid>
              <a:tr h="499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DIMENSIÓN</a:t>
                      </a:r>
                      <a:endParaRPr lang="es-ES_tradnl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ÁMBITO ESPECÍFICO</a:t>
                      </a:r>
                      <a:endParaRPr lang="es-ES_tradnl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INTENCIONALIDAD EDUCATIVA DESDE EL PROYECTO CRISTIANO</a:t>
                      </a:r>
                      <a:endParaRPr lang="es-ES_tradnl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CLAVES PEDAGÓGICAS Y DIDÁCTICAS</a:t>
                      </a:r>
                      <a:endParaRPr lang="es-ES_tradnl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APLICACIÓN AL </a:t>
                      </a:r>
                      <a:r>
                        <a:rPr lang="es-CO" sz="900" b="1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ÁMBITO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s-CO" sz="900" b="1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CURRICULAR Y EXTRACURRICULAR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832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INTRAPERSONAL</a:t>
                      </a:r>
                      <a:endParaRPr lang="es-ES_tradnl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Silencio interior.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Conoci-miento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sí mismo.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        Diálogo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interior.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Constru-cción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del yo. 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El espacio interior, santuario de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per- sona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. La intimidad, lugar de encuentro consigo mismo y lugar de la oración.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Laconciencia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y el proyecto personal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  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vida.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Pedagogía del silencio. Educación de la interioridad.</a:t>
                      </a:r>
                      <a:endParaRPr lang="es-ES_tradnl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Tutoría. Enseñanza Religiosa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Escolar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92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ESPIRITUAL</a:t>
                      </a:r>
                      <a:endParaRPr lang="es-ES_tradnl" sz="1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Experiencias de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trascen- dencia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y sentido de la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vi- da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la trascendencia a la posibilidad de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  la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experiencia del encuentro con Dios, que dice “Tu eres mi amado”.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Despertar la pregunta a partir </a:t>
                      </a:r>
                      <a:r>
                        <a:rPr lang="es-CO" sz="900" dirty="0" smtClean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de           situaciones </a:t>
                      </a: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reales de la vida.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Candara" charset="0"/>
                          <a:ea typeface="Calibri" charset="0"/>
                          <a:cs typeface="Times New Roman" charset="0"/>
                        </a:rPr>
                        <a:t>Enseñanza Religiosa Escolar.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03" y="3662644"/>
            <a:ext cx="7750695" cy="13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3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LA EVANGELIZACI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DEL CURRÍCULO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54795"/>
            <a:ext cx="8100392" cy="21392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5880" y="3794039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El primer paso del proceso evangelizador consiste en preguntarse por   la cantidad y calidad de las dimensiones que la escuela se plantea          educar por medio del currículo</a:t>
            </a:r>
            <a:r>
              <a:rPr lang="es-ES" sz="22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5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400" dirty="0" smtClean="0">
                <a:latin typeface="Chalkduster" charset="0"/>
                <a:ea typeface="Chalkduster" charset="0"/>
                <a:cs typeface="Chalkduster" charset="0"/>
              </a:rPr>
              <a:t>UNA ESCUELA EN EVANGELIZACI</a:t>
            </a:r>
            <a:r>
              <a:rPr lang="es-ES" sz="2400" dirty="0" smtClean="0">
                <a:latin typeface="Chalkduster" charset="0"/>
                <a:ea typeface="Chalkduster" charset="0"/>
                <a:cs typeface="Chalkduster" charset="0"/>
              </a:rPr>
              <a:t>ÓN</a:t>
            </a:r>
            <a:endParaRPr lang="es-ES_tradnl"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5880" y="1059582"/>
            <a:ext cx="8496944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2. LA EVANGELIZACI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ÓN DEL CURRÍCULO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5536" y="1563638"/>
            <a:ext cx="40324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200" dirty="0" smtClean="0">
                <a:latin typeface="Candara"/>
                <a:cs typeface="Candara"/>
              </a:rPr>
              <a:t>La evangelización del currículo   se lleva cabo por medio de la      </a:t>
            </a:r>
            <a:r>
              <a:rPr lang="es-CO" sz="2200" dirty="0" smtClean="0">
                <a:solidFill>
                  <a:srgbClr val="FF0000"/>
                </a:solidFill>
                <a:latin typeface="Candara"/>
                <a:cs typeface="Candara"/>
              </a:rPr>
              <a:t>aportación de sentido </a:t>
            </a:r>
            <a:r>
              <a:rPr lang="es-CO" sz="2200" dirty="0" smtClean="0">
                <a:latin typeface="Candara"/>
                <a:cs typeface="Candara"/>
              </a:rPr>
              <a:t>que todaslas  áreas reciben de la antropo-  logía y cosmovisión  cristiana. </a:t>
            </a:r>
          </a:p>
          <a:p>
            <a:pPr algn="just"/>
            <a:endParaRPr lang="es-CO" sz="2200" dirty="0">
              <a:latin typeface="Candara"/>
              <a:cs typeface="Candara"/>
            </a:endParaRPr>
          </a:p>
          <a:p>
            <a:pPr algn="just"/>
            <a:r>
              <a:rPr lang="es-CO" sz="2200" dirty="0" smtClean="0">
                <a:latin typeface="Candara"/>
                <a:cs typeface="Candara"/>
              </a:rPr>
              <a:t>Proporcionar una </a:t>
            </a:r>
            <a:r>
              <a:rPr lang="es-CO" sz="2200" dirty="0" smtClean="0">
                <a:solidFill>
                  <a:srgbClr val="FF0000"/>
                </a:solidFill>
                <a:latin typeface="Candara"/>
                <a:cs typeface="Candara"/>
              </a:rPr>
              <a:t>visión cristianade la vida</a:t>
            </a:r>
            <a:r>
              <a:rPr lang="es-CO" sz="2200" dirty="0" smtClean="0">
                <a:latin typeface="Candara"/>
                <a:cs typeface="Candara"/>
              </a:rPr>
              <a:t>, incluso sin necesidad de que sea planteada como tal.</a:t>
            </a:r>
            <a:endParaRPr lang="es-CO" sz="2200" dirty="0">
              <a:latin typeface="Candara"/>
              <a:cs typeface="Candar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91" y="1665585"/>
            <a:ext cx="4419833" cy="28083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108731" y="451829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Cambiar el mundo</a:t>
            </a:r>
            <a:endParaRPr lang="es-ES_tradnl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0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1506</Words>
  <Application>Microsoft Macintosh PowerPoint</Application>
  <PresentationFormat>Presentación en pantalla (16:9)</PresentationFormat>
  <Paragraphs>171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Office Theme</vt:lpstr>
      <vt:lpstr>Custom Design</vt:lpstr>
      <vt:lpstr>Presentación de PowerPoint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  <vt:lpstr>UNA ESCUELA EN EVANGELIZACIÓN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Oscar Armando Pérez Sayago</cp:lastModifiedBy>
  <cp:revision>50</cp:revision>
  <dcterms:created xsi:type="dcterms:W3CDTF">2014-04-01T16:27:38Z</dcterms:created>
  <dcterms:modified xsi:type="dcterms:W3CDTF">2016-02-15T00:29:38Z</dcterms:modified>
</cp:coreProperties>
</file>